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6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509"/>
    <a:srgbClr val="0138F4"/>
    <a:srgbClr val="AF5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3333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57800"/>
            <a:ext cx="32004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57200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9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09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18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B134-E3DC-49B1-AD2D-7E21F0BC2E02}" type="datetimeFigureOut">
              <a:rPr lang="es-MX" smtClean="0"/>
              <a:t>13/09/2023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9267-12A1-49A8-9A79-EBA3C2C62C7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2210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B134-E3DC-49B1-AD2D-7E21F0BC2E02}" type="datetimeFigureOut">
              <a:rPr lang="es-MX" smtClean="0"/>
              <a:t>13/09/2023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9267-12A1-49A8-9A79-EBA3C2C62C7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9397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00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B134-E3DC-49B1-AD2D-7E21F0BC2E02}" type="datetimeFigureOut">
              <a:rPr lang="es-MX" smtClean="0"/>
              <a:t>13/09/2023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9267-12A1-49A8-9A79-EBA3C2C62C7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8660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16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B134-E3DC-49B1-AD2D-7E21F0BC2E02}" type="datetimeFigureOut">
              <a:rPr lang="es-MX" smtClean="0"/>
              <a:t>13/09/2023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9267-12A1-49A8-9A79-EBA3C2C62C7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54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B134-E3DC-49B1-AD2D-7E21F0BC2E02}" type="datetimeFigureOut">
              <a:rPr lang="es-MX" smtClean="0"/>
              <a:t>13/09/2023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9267-12A1-49A8-9A79-EBA3C2C62C7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64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4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39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49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29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33333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33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www.udem.edu.mx/Esp/Sala-de-Prensa/PublishingImages/logo/RGB/Pleca-UDEM-A-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0"/>
            <a:ext cx="33655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39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7" cy="2160000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4120560"/>
            <a:ext cx="10515601" cy="2056402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1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7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333333"/>
          </a:solidFill>
        </p:spPr>
        <p:txBody>
          <a:bodyPr/>
          <a:lstStyle>
            <a:lvl1pPr>
              <a:defRPr>
                <a:solidFill>
                  <a:srgbClr val="FFF5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9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FFF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82"/>
            <a:ext cx="12192000" cy="228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53797" y="6400797"/>
            <a:ext cx="838199" cy="4572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fld id="{B6B27CAF-3EE2-4CD3-9E2C-8B9057997B85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199" y="6400798"/>
            <a:ext cx="10515599" cy="457201"/>
          </a:xfrm>
        </p:spPr>
        <p:txBody>
          <a:bodyPr/>
          <a:lstStyle>
            <a:lvl1pPr algn="just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A5CF-93F2-4A71-A8BD-EBD170B0CE37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8B28-0625-4D08-92EB-349F19525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5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85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0"/>
            <a:ext cx="11572875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9562" y="0"/>
            <a:ext cx="11572875" cy="65314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000" b="1" dirty="0" smtClean="0"/>
              <a:t>Calidad del Modelo y Validación Cruzada</a:t>
            </a:r>
            <a:endParaRPr lang="es-MX" sz="5000" b="1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09562" y="6008915"/>
            <a:ext cx="2947405" cy="849086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s-MX" sz="1700" b="1" dirty="0" smtClean="0"/>
              <a:t>Dr. Antonio Martínez Torteya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s-MX" sz="1600" b="1" dirty="0" smtClean="0"/>
              <a:t>antonio.martinez@udem.edu</a:t>
            </a:r>
            <a:endParaRPr lang="es-MX" sz="1600" b="1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10847754" y="5513754"/>
            <a:ext cx="2380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/>
              <a:t>Imagen creada usando DALL-E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36248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Más allá de la precisión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Precision (precisión)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Proporción de predicciones positivas que fueron correctas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115+11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=91.27%</m:t>
                      </m:r>
                    </m:oMath>
                  </m:oMathPara>
                </a14:m>
                <a:endParaRPr lang="es-MX" dirty="0" smtClean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En detección de spam suele ser muy importante, pues no quieres perder correos importantes por haberlos marcado como spam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t="-1261" b="-280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13"/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115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11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212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 rot="5400000">
            <a:off x="7673788" y="2017058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60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Más allá de la precisión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F1 Score (valor F1)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Media harmónica (promedio de proporciones) de la precisión y la sensibilidad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1=2×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Sensitivity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Precision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Sensitivity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FP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TP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FN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s-MX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1=2×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1=2×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2×115+11+5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=0.931</m:t>
                      </m:r>
                    </m:oMath>
                  </m:oMathPara>
                </a14:m>
                <a:endParaRPr lang="es-MX" dirty="0" smtClean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De particular importancia cuando se tiene una distribución desbalanceada de clases y tanto los falsos positivos como los falsos negativos son relevantes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824" t="-182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13"/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115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11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212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7028329" y="2644588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Oval 6"/>
          <p:cNvSpPr/>
          <p:nvPr/>
        </p:nvSpPr>
        <p:spPr>
          <a:xfrm rot="5400000">
            <a:off x="7673788" y="2017058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554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Cambiando el umbral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9000" cy="4351338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Cambié umbral de 0.5 a 0.9995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Si la probabilidad es mayor a 0.9995 se predice maligno, si no, se predice benigno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¿Qué métricas mejoraron?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Especificidad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TN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FP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212+11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95.07%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219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219+4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=98.21%</m:t>
                            </m:r>
                          </m:e>
                        </m:mr>
                      </m:m>
                    </m:oMath>
                  </m:oMathPara>
                </a14:m>
                <a:endParaRPr lang="es-MX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¿Qué métricas empeoraron?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Sensibilidad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FN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95.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85.83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</m:mr>
                      </m:m>
                    </m:oMath>
                  </m:oMathPara>
                </a14:m>
                <a:endParaRPr lang="es-MX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9000" cy="4351338"/>
              </a:xfrm>
              <a:blipFill rotWithShape="0">
                <a:blip r:embed="rId2"/>
                <a:stretch>
                  <a:fillRect l="-390" t="-28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1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01537933"/>
              </p:ext>
            </p:extLst>
          </p:nvPr>
        </p:nvGraphicFramePr>
        <p:xfrm>
          <a:off x="88596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103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4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17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219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onten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012148"/>
              </p:ext>
            </p:extLst>
          </p:nvPr>
        </p:nvGraphicFramePr>
        <p:xfrm>
          <a:off x="55272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115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11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212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7664824" y="2635624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Oval 8"/>
          <p:cNvSpPr/>
          <p:nvPr/>
        </p:nvSpPr>
        <p:spPr>
          <a:xfrm>
            <a:off x="10997224" y="2635624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Oval 11"/>
          <p:cNvSpPr/>
          <p:nvPr/>
        </p:nvSpPr>
        <p:spPr>
          <a:xfrm>
            <a:off x="6364942" y="2662985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Oval 12"/>
          <p:cNvSpPr/>
          <p:nvPr/>
        </p:nvSpPr>
        <p:spPr>
          <a:xfrm>
            <a:off x="9697342" y="2662985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789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Cambiando el umbral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9000" cy="4351338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Cambié umbral de 0.5 a 0.05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Si la probabilidad es mayor a 0.05 se predice maligno, si no, se predice benigno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¿Qué métricas mejoraron?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/>
                  <a:t>Sensibilidad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FN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95.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</m:mr>
                      </m:m>
                    </m:oMath>
                  </m:oMathPara>
                </a14:m>
                <a:endParaRPr lang="es-MX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¿Qué métricas empeoraron?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Especificidad</a:t>
                </a:r>
                <a:endParaRPr lang="es-MX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TN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FP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212+11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95.07%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08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</m:mr>
                      </m:m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9000" cy="4351338"/>
              </a:xfrm>
              <a:blipFill rotWithShape="0">
                <a:blip r:embed="rId2"/>
                <a:stretch>
                  <a:fillRect l="-390" t="-28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1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79546196"/>
              </p:ext>
            </p:extLst>
          </p:nvPr>
        </p:nvGraphicFramePr>
        <p:xfrm>
          <a:off x="88596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120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15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208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ontent Placeholder 13"/>
          <p:cNvGraphicFramePr>
            <a:graphicFrameLocks/>
          </p:cNvGraphicFramePr>
          <p:nvPr/>
        </p:nvGraphicFramePr>
        <p:xfrm>
          <a:off x="55272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115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11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212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7664824" y="2635624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Oval 8"/>
          <p:cNvSpPr/>
          <p:nvPr/>
        </p:nvSpPr>
        <p:spPr>
          <a:xfrm>
            <a:off x="10997224" y="2635624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Oval 11"/>
          <p:cNvSpPr/>
          <p:nvPr/>
        </p:nvSpPr>
        <p:spPr>
          <a:xfrm>
            <a:off x="6364942" y="2662985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Oval 12"/>
          <p:cNvSpPr/>
          <p:nvPr/>
        </p:nvSpPr>
        <p:spPr>
          <a:xfrm>
            <a:off x="9697342" y="2662985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217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Cambiando el umbral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También se espera un </a:t>
            </a:r>
            <a:r>
              <a:rPr lang="es-MX" i="1" dirty="0" err="1" smtClean="0"/>
              <a:t>trade</a:t>
            </a:r>
            <a:r>
              <a:rPr lang="es-MX" i="1" dirty="0" smtClean="0"/>
              <a:t>-off </a:t>
            </a:r>
            <a:r>
              <a:rPr lang="es-MX" dirty="0" smtClean="0"/>
              <a:t> entre la precisión y la sensibilidad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794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Cambiando el umbral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9000" cy="4351338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Cambié umbral de 0.5 a 0.9995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Si la probabilidad es mayor a 0.9995 se predice maligno, si no, se predice benigno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¿Qué métricas mejoraron?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Precisión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FP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+11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7%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</m:mr>
                      </m:m>
                    </m:oMath>
                  </m:oMathPara>
                </a14:m>
                <a:endParaRPr lang="es-MX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¿Qué métricas empeoraron?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Sensibilidad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FN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95.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85.83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</m:mr>
                      </m:m>
                    </m:oMath>
                  </m:oMathPara>
                </a14:m>
                <a:endParaRPr lang="es-MX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9000" cy="4351338"/>
              </a:xfrm>
              <a:blipFill rotWithShape="0">
                <a:blip r:embed="rId2"/>
                <a:stretch>
                  <a:fillRect l="-390" t="-28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13"/>
          <p:cNvGraphicFramePr>
            <a:graphicFrameLocks noGrp="1"/>
          </p:cNvGraphicFramePr>
          <p:nvPr>
            <p:ph sz="half" idx="2"/>
          </p:nvPr>
        </p:nvGraphicFramePr>
        <p:xfrm>
          <a:off x="88596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103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4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17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219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ontent Placeholder 13"/>
          <p:cNvGraphicFramePr>
            <a:graphicFrameLocks/>
          </p:cNvGraphicFramePr>
          <p:nvPr/>
        </p:nvGraphicFramePr>
        <p:xfrm>
          <a:off x="55272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115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11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212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6364942" y="2662985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Oval 12"/>
          <p:cNvSpPr/>
          <p:nvPr/>
        </p:nvSpPr>
        <p:spPr>
          <a:xfrm>
            <a:off x="9697342" y="2662985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Oval 9"/>
          <p:cNvSpPr/>
          <p:nvPr/>
        </p:nvSpPr>
        <p:spPr>
          <a:xfrm rot="5400000">
            <a:off x="7014883" y="2013044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Oval 10"/>
          <p:cNvSpPr/>
          <p:nvPr/>
        </p:nvSpPr>
        <p:spPr>
          <a:xfrm rot="5400000">
            <a:off x="10347283" y="2013044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586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Cambiando el umbral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89000" cy="4351338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Cambié umbral de 0.5 a 0.05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Si la probabilidad es mayor a 0.05 se predice maligno, si no, se predice benigno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¿Qué métricas mejoraron?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/>
                  <a:t>Sensibilidad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FN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95.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</m:mr>
                      </m:m>
                    </m:oMath>
                  </m:oMathPara>
                </a14:m>
                <a:endParaRPr lang="es-MX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¿Qué métricas empeoraron?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s-MX" dirty="0" smtClean="0"/>
                  <a:t>Precisión</a:t>
                </a:r>
                <a:endParaRPr lang="es-MX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FP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+11</m:t>
                                </m:r>
                              </m:den>
                            </m:f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7%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%</m:t>
                            </m:r>
                          </m:e>
                        </m:mr>
                      </m:m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89000" cy="4351338"/>
              </a:xfrm>
              <a:blipFill rotWithShape="0">
                <a:blip r:embed="rId2"/>
                <a:stretch>
                  <a:fillRect l="-390" t="-28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13"/>
          <p:cNvGraphicFramePr>
            <a:graphicFrameLocks noGrp="1"/>
          </p:cNvGraphicFramePr>
          <p:nvPr>
            <p:ph sz="half" idx="2"/>
          </p:nvPr>
        </p:nvGraphicFramePr>
        <p:xfrm>
          <a:off x="88596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120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15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208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ontent Placeholder 13"/>
          <p:cNvGraphicFramePr>
            <a:graphicFrameLocks/>
          </p:cNvGraphicFramePr>
          <p:nvPr/>
        </p:nvGraphicFramePr>
        <p:xfrm>
          <a:off x="55272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115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11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212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6364942" y="2662985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Oval 12"/>
          <p:cNvSpPr/>
          <p:nvPr/>
        </p:nvSpPr>
        <p:spPr>
          <a:xfrm>
            <a:off x="9697342" y="2662985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Oval 9"/>
          <p:cNvSpPr/>
          <p:nvPr/>
        </p:nvSpPr>
        <p:spPr>
          <a:xfrm rot="5400000">
            <a:off x="7014883" y="2013044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Oval 10"/>
          <p:cNvSpPr/>
          <p:nvPr/>
        </p:nvSpPr>
        <p:spPr>
          <a:xfrm rot="5400000">
            <a:off x="10347283" y="2013044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31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Variación total del umbral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Curva ROC</a:t>
            </a:r>
          </a:p>
          <a:p>
            <a:pPr lvl="1"/>
            <a:r>
              <a:rPr lang="es-MX" dirty="0" smtClean="0"/>
              <a:t>Gráfica de tasa de verdaderos positivos (sensibilidad) vs. Tasa de falsos positivos (1 - especificidad)</a:t>
            </a:r>
          </a:p>
          <a:p>
            <a:pPr lvl="1"/>
            <a:r>
              <a:rPr lang="es-MX" dirty="0" smtClean="0"/>
              <a:t>Sirve para visualizar el desempeño de un clasificador binario en cada valor de umbral posible</a:t>
            </a:r>
          </a:p>
          <a:p>
            <a:pPr lvl="1"/>
            <a:r>
              <a:rPr lang="es-MX" dirty="0" smtClean="0"/>
              <a:t>Idealmente, una recta vertical unida a una recta horizontal</a:t>
            </a:r>
          </a:p>
          <a:p>
            <a:pPr lvl="2"/>
            <a:endParaRPr lang="es-MX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5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0"/>
                <a:ext cx="5181600" cy="6858000"/>
              </a:xfrm>
            </p:spPr>
            <p:txBody>
              <a:bodyPr anchor="ctr">
                <a:normAutofit fontScale="55000" lnSpcReduction="20000"/>
              </a:bodyPr>
              <a:lstStyle/>
              <a:p>
                <a:pPr marL="0" indent="0">
                  <a:buNone/>
                </a:pPr>
                <a:r>
                  <a:rPr lang="es-MX" dirty="0" smtClean="0"/>
                  <a:t>Ejemplo: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={0,0,0,0.01,0.01,0.12,0.15,0.3}</m:t>
                      </m:r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0,0,0,1,1,0,0,1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r>
                  <a:rPr lang="es-MX" dirty="0" smtClean="0"/>
                  <a:t>Umbral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Se predicen 0s para todas las observaciones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={0,0,0,0,0,0,0,0}</m:t>
                      </m:r>
                    </m:oMath>
                  </m:oMathPara>
                </a14:m>
                <a:endParaRPr lang="es-MX" dirty="0" smtClean="0"/>
              </a:p>
              <a:p>
                <a:pPr lvl="2"/>
                <a:r>
                  <a:rPr lang="es-MX" dirty="0" smtClean="0"/>
                  <a:t>Sensibilidad 0% y especificidad 100%</a:t>
                </a:r>
              </a:p>
              <a:p>
                <a:r>
                  <a:rPr lang="es-MX" dirty="0" smtClean="0"/>
                  <a:t>Umbral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0.15&lt;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&lt;0.3</m:t>
                    </m:r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Se predicen 0s para todas las observaciones menos la última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={0,0,0,0,0,0,0,1}</m:t>
                      </m:r>
                    </m:oMath>
                  </m:oMathPara>
                </a14:m>
                <a:endParaRPr lang="es-MX" dirty="0" smtClean="0"/>
              </a:p>
              <a:p>
                <a:pPr lvl="2"/>
                <a:r>
                  <a:rPr lang="es-MX" dirty="0" smtClean="0"/>
                  <a:t>Sensibilidad 33.33% y especificidad 100%</a:t>
                </a:r>
              </a:p>
              <a:p>
                <a:r>
                  <a:rPr lang="es-MX" dirty="0" smtClean="0"/>
                  <a:t>Umbral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0.12&lt;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&lt;0.15</m:t>
                    </m:r>
                  </m:oMath>
                </a14:m>
                <a:endParaRPr lang="es-MX" dirty="0" smtClean="0"/>
              </a:p>
              <a:p>
                <a:pPr lvl="1"/>
                <a:r>
                  <a:rPr lang="es-MX" dirty="0" smtClean="0"/>
                  <a:t>Se predicen 0s para todas las observaciones menos las últimas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0,0,0,0,0,0,1,1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lvl="2"/>
                <a:r>
                  <a:rPr lang="es-MX" dirty="0" smtClean="0"/>
                  <a:t>Sensibilidad 33.33% y especificidad 80%</a:t>
                </a:r>
              </a:p>
              <a:p>
                <a:r>
                  <a:rPr lang="es-MX" dirty="0"/>
                  <a:t>Umbral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0.1&lt;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s-MX" dirty="0"/>
              </a:p>
              <a:p>
                <a:pPr lvl="1"/>
                <a:r>
                  <a:rPr lang="es-MX" dirty="0"/>
                  <a:t>Se predicen 0s para todas las observaciones menos las últimas </a:t>
                </a:r>
                <a:r>
                  <a:rPr lang="es-MX" dirty="0" smtClean="0"/>
                  <a:t>3</a:t>
                </a: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0,0,0,0,0,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,1,1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:r>
                  <a:rPr lang="es-MX" dirty="0"/>
                  <a:t>Sensibilidad 33.33% y especificidad </a:t>
                </a:r>
                <a:r>
                  <a:rPr lang="es-MX" dirty="0" smtClean="0"/>
                  <a:t>60</a:t>
                </a:r>
                <a:r>
                  <a:rPr lang="es-MX" dirty="0"/>
                  <a:t>%</a:t>
                </a:r>
              </a:p>
              <a:p>
                <a:r>
                  <a:rPr lang="es-MX" dirty="0"/>
                  <a:t>Umbral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th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s-MX" dirty="0"/>
              </a:p>
              <a:p>
                <a:pPr lvl="1"/>
                <a:r>
                  <a:rPr lang="es-MX" dirty="0"/>
                  <a:t>Se predicen 0s para todas las observaciones menos las últimas </a:t>
                </a:r>
                <a:r>
                  <a:rPr lang="es-MX" dirty="0" smtClean="0"/>
                  <a:t>5</a:t>
                </a: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0,0,0,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1,1,1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,1,1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:r>
                  <a:rPr lang="es-MX" dirty="0"/>
                  <a:t>Sensibilidad </a:t>
                </a:r>
                <a:r>
                  <a:rPr lang="es-MX" dirty="0" smtClean="0"/>
                  <a:t>100% </a:t>
                </a:r>
                <a:r>
                  <a:rPr lang="es-MX" dirty="0"/>
                  <a:t>y especificidad </a:t>
                </a:r>
                <a:r>
                  <a:rPr lang="es-MX" dirty="0" smtClean="0"/>
                  <a:t>60</a:t>
                </a:r>
                <a:r>
                  <a:rPr lang="es-MX" dirty="0"/>
                  <a:t>%</a:t>
                </a:r>
              </a:p>
              <a:p>
                <a:r>
                  <a:rPr lang="es-MX" dirty="0"/>
                  <a:t>Umbral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th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MX" dirty="0"/>
              </a:p>
              <a:p>
                <a:pPr lvl="1"/>
                <a:r>
                  <a:rPr lang="es-MX" dirty="0"/>
                  <a:t>Se predicen </a:t>
                </a:r>
                <a:r>
                  <a:rPr lang="es-MX" dirty="0" smtClean="0"/>
                  <a:t>1s </a:t>
                </a:r>
                <a:r>
                  <a:rPr lang="es-MX" dirty="0"/>
                  <a:t>para todas las </a:t>
                </a:r>
                <a:r>
                  <a:rPr lang="es-MX" dirty="0" smtClean="0"/>
                  <a:t>observaciones</a:t>
                </a:r>
                <a:endParaRPr lang="es-MX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1,1,1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1,1,1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,1,1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:r>
                  <a:rPr lang="es-MX" dirty="0"/>
                  <a:t>Sensibilidad </a:t>
                </a:r>
                <a:r>
                  <a:rPr lang="es-MX" dirty="0"/>
                  <a:t>100% </a:t>
                </a:r>
                <a:r>
                  <a:rPr lang="es-MX" dirty="0"/>
                  <a:t>y </a:t>
                </a:r>
                <a:r>
                  <a:rPr lang="es-MX" dirty="0" smtClean="0"/>
                  <a:t>especificidad 0%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0"/>
                <a:ext cx="5181600" cy="6858000"/>
              </a:xfrm>
              <a:blipFill rotWithShape="0">
                <a:blip r:embed="rId2"/>
                <a:stretch>
                  <a:fillRect l="-47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122" y="1253331"/>
            <a:ext cx="49917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1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¿Cómo cuantificamos la curva ROC?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Área bajo la curva (AUC)</a:t>
            </a:r>
          </a:p>
          <a:p>
            <a:pPr lvl="1"/>
            <a:r>
              <a:rPr lang="es-MX" dirty="0" smtClean="0"/>
              <a:t>Valores entre 0 y 1, entre más alto el valor, mejor desempeño</a:t>
            </a:r>
          </a:p>
          <a:p>
            <a:r>
              <a:rPr lang="es-MX" dirty="0" smtClean="0"/>
              <a:t>Mientras que la exactitud define el comportamiento del modelo para un umbral específico, el AUC considera todos los posibles umbrales</a:t>
            </a:r>
          </a:p>
          <a:p>
            <a:pPr lvl="1"/>
            <a:r>
              <a:rPr lang="es-MX" dirty="0" smtClean="0"/>
              <a:t>No se ve afectada por datos desbalanceados</a:t>
            </a:r>
          </a:p>
          <a:p>
            <a:r>
              <a:rPr lang="es-MX" dirty="0" smtClean="0"/>
              <a:t>Distintas curvas ROC pueden entregar mismo AUC</a:t>
            </a:r>
          </a:p>
          <a:p>
            <a:pPr lvl="1"/>
            <a:r>
              <a:rPr lang="es-MX" dirty="0" smtClean="0"/>
              <a:t>Es importante el aspecto cualitativo (visualización)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453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Comprender y calcular las distintas maneras en que se puede determinar la calidad de un modelo</a:t>
            </a:r>
          </a:p>
          <a:p>
            <a:r>
              <a:rPr lang="es-MX" dirty="0" smtClean="0"/>
              <a:t>Definición del umbral de clasificación y la curva ROC</a:t>
            </a:r>
          </a:p>
          <a:p>
            <a:r>
              <a:rPr lang="es-MX" dirty="0" smtClean="0"/>
              <a:t>Aplicar validación cruzada en un problema de clasificación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535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pasa si repito mi experimento?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Separé datos en entrenamiento (50%) y prueba (50%)</a:t>
            </a:r>
          </a:p>
          <a:p>
            <a:r>
              <a:rPr lang="es-MX" dirty="0"/>
              <a:t>Generé regresión logística con datos de entrenamiento</a:t>
            </a:r>
          </a:p>
          <a:p>
            <a:r>
              <a:rPr lang="es-MX" dirty="0"/>
              <a:t>Realicé predicciones en datos de </a:t>
            </a:r>
            <a:r>
              <a:rPr lang="es-MX" dirty="0" smtClean="0"/>
              <a:t>prueba</a:t>
            </a:r>
            <a:endParaRPr lang="es-MX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46" y="3523689"/>
            <a:ext cx="1571625" cy="742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71" y="4266639"/>
            <a:ext cx="1590675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146" y="4942914"/>
            <a:ext cx="1543050" cy="771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196" y="4219014"/>
            <a:ext cx="1581150" cy="752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296" y="3537976"/>
            <a:ext cx="1562100" cy="714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396" y="4247588"/>
            <a:ext cx="1571625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8971" y="4939925"/>
            <a:ext cx="1562100" cy="76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9146" y="3518927"/>
            <a:ext cx="1571625" cy="752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4296" y="4932921"/>
            <a:ext cx="15716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2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La metodología del subconjunto de validación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Metodología que hemos usado hasta la fecha</a:t>
            </a:r>
          </a:p>
          <a:p>
            <a:pPr lvl="1"/>
            <a:r>
              <a:rPr lang="es-MX" dirty="0" smtClean="0"/>
              <a:t>Separar datos en entrenamiento y prueba</a:t>
            </a:r>
          </a:p>
          <a:p>
            <a:pPr lvl="1"/>
            <a:r>
              <a:rPr lang="es-MX" dirty="0" smtClean="0"/>
              <a:t>Entrenar al modelo usando datos de entrenamiento</a:t>
            </a:r>
          </a:p>
          <a:p>
            <a:pPr lvl="1"/>
            <a:r>
              <a:rPr lang="es-MX" dirty="0" smtClean="0"/>
              <a:t>Medir error en datos de prueba</a:t>
            </a:r>
          </a:p>
          <a:p>
            <a:r>
              <a:rPr lang="es-MX" dirty="0" smtClean="0"/>
              <a:t>Limitaciones</a:t>
            </a:r>
          </a:p>
          <a:p>
            <a:pPr lvl="1"/>
            <a:r>
              <a:rPr lang="es-MX" dirty="0" smtClean="0"/>
              <a:t>Alta variabilidad dependiente de la selección del subconjunto de entrenamiento</a:t>
            </a:r>
          </a:p>
          <a:p>
            <a:pPr lvl="1"/>
            <a:r>
              <a:rPr lang="es-MX" dirty="0" smtClean="0"/>
              <a:t>Solo se entrena con un porcentaje de los datos, pero entre más observaciones, mejores resultados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3000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Leave-One-Out</a:t>
            </a:r>
            <a:r>
              <a:rPr lang="es-MX" dirty="0" smtClean="0"/>
              <a:t> Cross-</a:t>
            </a:r>
            <a:r>
              <a:rPr lang="es-MX" dirty="0" err="1" smtClean="0"/>
              <a:t>Validation</a:t>
            </a:r>
            <a:r>
              <a:rPr lang="es-MX" dirty="0" smtClean="0"/>
              <a:t> (LOOCV)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MX" dirty="0" smtClean="0"/>
                  <a:t>Separar datos en entrenamiento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train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s-MX" dirty="0" smtClean="0"/>
                  <a:t> y prueba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test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s-MX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train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train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={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test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test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s-MX" dirty="0" smtClean="0"/>
              </a:p>
              <a:p>
                <a:r>
                  <a:rPr lang="es-MX" dirty="0" smtClean="0"/>
                  <a:t>Entrenar al modelo usando datos de entrenamiento</a:t>
                </a:r>
              </a:p>
              <a:p>
                <a:r>
                  <a:rPr lang="es-MX" dirty="0" smtClean="0"/>
                  <a:t>Medir error en datos de prueba</a:t>
                </a:r>
              </a:p>
              <a:p>
                <a:r>
                  <a:rPr lang="es-MX" dirty="0" smtClean="0"/>
                  <a:t>Repetir el proceso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dirty="0" smtClean="0"/>
                  <a:t> veces</a:t>
                </a:r>
              </a:p>
              <a:p>
                <a:r>
                  <a:rPr lang="es-MX" dirty="0" smtClean="0"/>
                  <a:t>Definir error de validación cruzada</a:t>
                </a:r>
              </a:p>
              <a:p>
                <a:pPr lvl="1"/>
                <a:r>
                  <a:rPr lang="es-MX" dirty="0" smtClean="0"/>
                  <a:t>Se reúnen las predicciones y se miden las características de interés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4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Leave-One-Out</a:t>
            </a:r>
            <a:r>
              <a:rPr lang="es-MX" dirty="0" smtClean="0"/>
              <a:t> Cross-</a:t>
            </a:r>
            <a:r>
              <a:rPr lang="es-MX" dirty="0" err="1" smtClean="0"/>
              <a:t>Validation</a:t>
            </a:r>
            <a:r>
              <a:rPr lang="es-MX" dirty="0" smtClean="0"/>
              <a:t> (LOOCV)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Ventajas</a:t>
                </a:r>
              </a:p>
              <a:p>
                <a:pPr lvl="1"/>
                <a:r>
                  <a:rPr lang="en-US" dirty="0" err="1" smtClean="0"/>
                  <a:t>Más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iteración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entrenamiento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Menos</a:t>
                </a:r>
                <a:r>
                  <a:rPr lang="en-US" dirty="0" smtClean="0"/>
                  <a:t> (0) </a:t>
                </a:r>
                <a:r>
                  <a:rPr lang="en-US" dirty="0" err="1" smtClean="0"/>
                  <a:t>variabilidad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resultado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dependiente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selección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subconjuntos</a:t>
                </a:r>
                <a:endParaRPr lang="en-US" dirty="0" smtClean="0"/>
              </a:p>
              <a:p>
                <a:r>
                  <a:rPr lang="en-US" dirty="0" err="1" smtClean="0"/>
                  <a:t>Desventajas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Muchos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experimentos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2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k-</a:t>
            </a:r>
            <a:r>
              <a:rPr lang="es-MX" dirty="0" err="1" smtClean="0"/>
              <a:t>Fold</a:t>
            </a:r>
            <a:r>
              <a:rPr lang="es-MX" dirty="0" smtClean="0"/>
              <a:t> Cross-</a:t>
            </a:r>
            <a:r>
              <a:rPr lang="es-MX" dirty="0" err="1" smtClean="0"/>
              <a:t>Validation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MX" dirty="0" smtClean="0"/>
                  <a:t>Dividir aleatoriamente el conjunto de datos 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dirty="0" smtClean="0"/>
                  <a:t> grupos (</a:t>
                </a:r>
                <a:r>
                  <a:rPr lang="es-MX" i="1" dirty="0" err="1" smtClean="0"/>
                  <a:t>folds</a:t>
                </a:r>
                <a:r>
                  <a:rPr lang="es-MX" i="1" dirty="0" smtClean="0"/>
                  <a:t>)</a:t>
                </a:r>
                <a:r>
                  <a:rPr lang="es-MX" dirty="0" smtClean="0"/>
                  <a:t> del mismo tamaño (dentro de lo posible)</a:t>
                </a:r>
              </a:p>
              <a:p>
                <a:pPr lvl="1"/>
                <a:r>
                  <a:rPr lang="es-MX" dirty="0" smtClean="0"/>
                  <a:t>Primer </a:t>
                </a:r>
                <a:r>
                  <a:rPr lang="es-MX" i="1" dirty="0" err="1" smtClean="0"/>
                  <a:t>fold</a:t>
                </a:r>
                <a:r>
                  <a:rPr lang="es-MX" i="1" dirty="0" smtClean="0"/>
                  <a:t> </a:t>
                </a:r>
                <a:r>
                  <a:rPr lang="es-MX" dirty="0" smtClean="0"/>
                  <a:t>se usará para validar</a:t>
                </a:r>
              </a:p>
              <a:p>
                <a:pPr lvl="1"/>
                <a:r>
                  <a:rPr lang="es-MX" dirty="0" smtClean="0"/>
                  <a:t>El resto de los </a:t>
                </a:r>
                <a:r>
                  <a:rPr lang="es-MX" i="1" dirty="0" err="1" smtClean="0"/>
                  <a:t>folds</a:t>
                </a:r>
                <a:r>
                  <a:rPr lang="es-MX" dirty="0" smtClean="0"/>
                  <a:t> se usarán para entrenar</a:t>
                </a:r>
              </a:p>
              <a:p>
                <a:r>
                  <a:rPr lang="es-MX" dirty="0" smtClean="0"/>
                  <a:t>Entrenar el modelo usando datos de entrenamiento</a:t>
                </a:r>
              </a:p>
              <a:p>
                <a:r>
                  <a:rPr lang="es-MX" dirty="0" smtClean="0"/>
                  <a:t>Medir error en datos de prueba</a:t>
                </a:r>
              </a:p>
              <a:p>
                <a:r>
                  <a:rPr lang="es-MX" dirty="0" smtClean="0"/>
                  <a:t>Repetir el procedimiento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dirty="0" smtClean="0"/>
                  <a:t> veces</a:t>
                </a:r>
              </a:p>
              <a:p>
                <a:pPr lvl="1"/>
                <a:r>
                  <a:rPr lang="es-MX" dirty="0" smtClean="0"/>
                  <a:t>En cada iteración un </a:t>
                </a:r>
                <a:r>
                  <a:rPr lang="es-MX" i="1" dirty="0" err="1" smtClean="0"/>
                  <a:t>fold</a:t>
                </a:r>
                <a:r>
                  <a:rPr lang="es-MX" dirty="0" smtClean="0"/>
                  <a:t> distinto se convierte en el subconjunto de validación</a:t>
                </a:r>
              </a:p>
              <a:p>
                <a:r>
                  <a:rPr lang="es-MX" dirty="0" smtClean="0"/>
                  <a:t>Definir error de validación cruzada</a:t>
                </a:r>
              </a:p>
              <a:p>
                <a:pPr lvl="1"/>
                <a:r>
                  <a:rPr lang="es-MX" dirty="0" smtClean="0"/>
                  <a:t>Se promedian las características medidas en cada iteración</a:t>
                </a:r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11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82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k-</a:t>
            </a:r>
            <a:r>
              <a:rPr lang="es-MX" dirty="0" err="1" smtClean="0"/>
              <a:t>Fold</a:t>
            </a:r>
            <a:r>
              <a:rPr lang="es-MX" dirty="0" smtClean="0"/>
              <a:t> Cross-</a:t>
            </a:r>
            <a:r>
              <a:rPr lang="es-MX" dirty="0" err="1" smtClean="0"/>
              <a:t>Validation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Ventajas</a:t>
                </a:r>
              </a:p>
              <a:p>
                <a:pPr lvl="1"/>
                <a:r>
                  <a:rPr lang="es-MX" dirty="0" smtClean="0"/>
                  <a:t>Menor carga computacional que LOOCV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dirty="0" smtClean="0"/>
                  <a:t> iteraciones</a:t>
                </a:r>
              </a:p>
              <a:p>
                <a:pPr lvl="1"/>
                <a:r>
                  <a:rPr lang="es-MX" dirty="0" smtClean="0"/>
                  <a:t>Suele dar estimaciones más precisas del error de validación que LOOCV</a:t>
                </a:r>
              </a:p>
              <a:p>
                <a:pPr lvl="2"/>
                <a:r>
                  <a:rPr lang="es-MX" i="1" dirty="0" err="1" smtClean="0"/>
                  <a:t>Bias-variance</a:t>
                </a:r>
                <a:r>
                  <a:rPr lang="es-MX" i="1" dirty="0" smtClean="0"/>
                  <a:t> </a:t>
                </a:r>
                <a:r>
                  <a:rPr lang="es-MX" i="1" dirty="0" err="1" smtClean="0"/>
                  <a:t>trade</a:t>
                </a:r>
                <a:r>
                  <a:rPr lang="es-MX" i="1" dirty="0" smtClean="0"/>
                  <a:t>-off</a:t>
                </a:r>
              </a:p>
              <a:p>
                <a:pPr lvl="2"/>
                <a:r>
                  <a:rPr lang="es-MX" dirty="0" smtClean="0"/>
                  <a:t>Valores típicos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b="0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9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 de la validación cruzada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MX" dirty="0" smtClean="0"/>
                  <a:t>Si hacemos 10-</a:t>
                </a:r>
                <a:r>
                  <a:rPr lang="es-MX" i="1" dirty="0" smtClean="0"/>
                  <a:t>fold </a:t>
                </a:r>
                <a:r>
                  <a:rPr lang="es-MX" i="1" dirty="0" err="1" smtClean="0"/>
                  <a:t>cross-validation</a:t>
                </a:r>
                <a:r>
                  <a:rPr lang="es-MX" dirty="0" smtClean="0"/>
                  <a:t> terminamos con 10 modelos</a:t>
                </a:r>
              </a:p>
              <a:p>
                <a:pPr lvl="1"/>
                <a:r>
                  <a:rPr lang="es-MX" dirty="0" smtClean="0"/>
                  <a:t>¿Cuál es el bueno?</a:t>
                </a:r>
              </a:p>
              <a:p>
                <a:pPr lvl="1"/>
                <a:r>
                  <a:rPr lang="es-MX" dirty="0" smtClean="0"/>
                  <a:t>¿Qué coeficientes uso para </a:t>
                </a:r>
                <a:r>
                  <a:rPr lang="es-MX" dirty="0" err="1" smtClean="0"/>
                  <a:t>caracterizat</a:t>
                </a:r>
                <a:r>
                  <a:rPr lang="es-MX" dirty="0" smtClean="0"/>
                  <a:t> a la población?</a:t>
                </a:r>
              </a:p>
              <a:p>
                <a:r>
                  <a:rPr lang="es-MX" dirty="0" smtClean="0"/>
                  <a:t>La validación cruzada se usa para evaluar al modelo y/o durante etapas de procesamiento (optimización de </a:t>
                </a:r>
                <a:r>
                  <a:rPr lang="es-MX" dirty="0" err="1" smtClean="0"/>
                  <a:t>hiperparámetros</a:t>
                </a:r>
                <a:r>
                  <a:rPr lang="es-MX" dirty="0" smtClean="0"/>
                  <a:t>)</a:t>
                </a:r>
              </a:p>
              <a:p>
                <a:pPr lvl="1"/>
                <a:r>
                  <a:rPr lang="es-MX" dirty="0" smtClean="0"/>
                  <a:t>Seleccionar el valor más adecuado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MX" dirty="0" smtClean="0"/>
                  <a:t> en la metodología de Lasso</a:t>
                </a:r>
              </a:p>
              <a:p>
                <a:pPr lvl="1"/>
                <a:r>
                  <a:rPr lang="es-MX" dirty="0" smtClean="0"/>
                  <a:t>Selección de características</a:t>
                </a:r>
              </a:p>
              <a:p>
                <a:r>
                  <a:rPr lang="es-MX" dirty="0" smtClean="0"/>
                  <a:t>Es común incluir un subconjunto de prueba ciega adicional</a:t>
                </a:r>
              </a:p>
              <a:p>
                <a:pPr lvl="1"/>
                <a:r>
                  <a:rPr lang="es-MX" dirty="0" smtClean="0"/>
                  <a:t>Entrenamiento</a:t>
                </a:r>
              </a:p>
              <a:p>
                <a:pPr lvl="2"/>
                <a:r>
                  <a:rPr lang="es-MX" dirty="0" smtClean="0"/>
                  <a:t>Entrenamiento y validación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i="1" dirty="0" smtClean="0"/>
                  <a:t> </a:t>
                </a:r>
                <a:r>
                  <a:rPr lang="es-MX" dirty="0" smtClean="0"/>
                  <a:t>veces</a:t>
                </a:r>
              </a:p>
              <a:p>
                <a:pPr lvl="1"/>
                <a:r>
                  <a:rPr lang="es-MX" dirty="0" smtClean="0"/>
                  <a:t>Prueba ciega</a:t>
                </a:r>
                <a:endParaRPr lang="es-MX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4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Caso de estudio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544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MX" dirty="0" err="1" smtClean="0"/>
              <a:t>Breast</a:t>
            </a:r>
            <a:r>
              <a:rPr lang="es-MX" dirty="0" smtClean="0"/>
              <a:t> </a:t>
            </a:r>
            <a:r>
              <a:rPr lang="es-MX" dirty="0" err="1" smtClean="0"/>
              <a:t>Cancer</a:t>
            </a:r>
            <a:r>
              <a:rPr lang="es-MX" dirty="0" smtClean="0"/>
              <a:t> Wisconsin (UCI)</a:t>
            </a:r>
          </a:p>
          <a:p>
            <a:r>
              <a:rPr lang="en-US" dirty="0" smtClean="0"/>
              <a:t>683 </a:t>
            </a:r>
            <a:r>
              <a:rPr lang="en-US" dirty="0" err="1" smtClean="0"/>
              <a:t>observaciones</a:t>
            </a:r>
            <a:r>
              <a:rPr lang="en-US" dirty="0"/>
              <a:t> </a:t>
            </a:r>
            <a:r>
              <a:rPr lang="en-US" dirty="0" smtClean="0"/>
              <a:t>(444 </a:t>
            </a:r>
            <a:r>
              <a:rPr lang="en-US" dirty="0" err="1" smtClean="0"/>
              <a:t>benignos</a:t>
            </a:r>
            <a:r>
              <a:rPr lang="en-US" dirty="0" smtClean="0"/>
              <a:t> y 239 </a:t>
            </a:r>
            <a:r>
              <a:rPr lang="en-US" dirty="0" err="1" smtClean="0"/>
              <a:t>malignos</a:t>
            </a:r>
            <a:r>
              <a:rPr lang="en-US" dirty="0" smtClean="0"/>
              <a:t>)</a:t>
            </a:r>
          </a:p>
          <a:p>
            <a:pPr lvl="1"/>
            <a:r>
              <a:rPr lang="es-MX" dirty="0" smtClean="0"/>
              <a:t>9 variables relacionadas con la histopatología del tumor (entero [1,10])</a:t>
            </a:r>
          </a:p>
          <a:p>
            <a:pPr lvl="1"/>
            <a:r>
              <a:rPr lang="es-MX" dirty="0" smtClean="0"/>
              <a:t>1 variable de respuesta (0 = benigno, 1 = maligno)</a:t>
            </a:r>
          </a:p>
          <a:p>
            <a:r>
              <a:rPr lang="es-MX" dirty="0" smtClean="0"/>
              <a:t>Separé datos en entrenamiento (50%) y prueba (50%)</a:t>
            </a:r>
          </a:p>
          <a:p>
            <a:r>
              <a:rPr lang="es-MX" dirty="0" smtClean="0"/>
              <a:t>Generé regresión logística con datos de entrenamiento</a:t>
            </a:r>
          </a:p>
          <a:p>
            <a:r>
              <a:rPr lang="es-MX" dirty="0" smtClean="0"/>
              <a:t>Realicé predicciones en datos de prueba</a:t>
            </a:r>
            <a:endParaRPr lang="es-MX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2904" y="2850479"/>
            <a:ext cx="5181600" cy="187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975" y="0"/>
            <a:ext cx="9620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4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Calidad del modelo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 smtClean="0"/>
                  <a:t>Accuracy – Exactitud</a:t>
                </a:r>
              </a:p>
              <a:p>
                <a:pPr lvl="1"/>
                <a:r>
                  <a:rPr lang="es-MX" dirty="0" smtClean="0"/>
                  <a:t>Proporción de predicciones totales que fueron identificadas correctamente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predicciones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correctas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predicciones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totales</m:t>
                          </m:r>
                        </m:den>
                      </m:f>
                    </m:oMath>
                  </m:oMathPara>
                </a14:m>
                <a:endParaRPr lang="en-US" b="0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327 </a:t>
                </a:r>
                <a:r>
                  <a:rPr lang="en-US" dirty="0" err="1" smtClean="0"/>
                  <a:t>predicciones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correctas</a:t>
                </a:r>
                <a:endParaRPr lang="en-US" dirty="0" smtClean="0"/>
              </a:p>
              <a:p>
                <a:r>
                  <a:rPr lang="en-US" b="0" dirty="0" smtClean="0"/>
                  <a:t>16 </a:t>
                </a:r>
                <a:r>
                  <a:rPr lang="en-US" b="0" dirty="0" err="1" smtClean="0"/>
                  <a:t>predicciones</a:t>
                </a:r>
                <a:r>
                  <a:rPr lang="en-US" b="0" dirty="0" smtClean="0"/>
                  <a:t> </a:t>
                </a:r>
                <a:r>
                  <a:rPr lang="en-US" b="0" dirty="0" err="1" smtClean="0"/>
                  <a:t>incorrectas</a:t>
                </a:r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327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327+16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=95.34%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Limitaciones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Desbalance de datos</a:t>
            </a:r>
          </a:p>
          <a:p>
            <a:pPr lvl="1"/>
            <a:r>
              <a:rPr lang="es-MX" dirty="0" smtClean="0"/>
              <a:t>1,000 observaciones de entrenamiento</a:t>
            </a:r>
          </a:p>
          <a:p>
            <a:pPr lvl="2"/>
            <a:r>
              <a:rPr lang="es-MX" dirty="0" smtClean="0"/>
              <a:t>950 tumores benignos</a:t>
            </a:r>
          </a:p>
          <a:p>
            <a:pPr lvl="2"/>
            <a:r>
              <a:rPr lang="es-MX" dirty="0" smtClean="0"/>
              <a:t>50 tumores malignos</a:t>
            </a:r>
          </a:p>
          <a:p>
            <a:pPr lvl="1"/>
            <a:r>
              <a:rPr lang="es-MX" dirty="0" smtClean="0"/>
              <a:t>El modelo predice que nadie tiene cáncer, ¿qué precisión tendría?</a:t>
            </a:r>
          </a:p>
          <a:p>
            <a:r>
              <a:rPr lang="es-MX" dirty="0" smtClean="0"/>
              <a:t>Parte de la historia</a:t>
            </a:r>
          </a:p>
          <a:p>
            <a:pPr lvl="1"/>
            <a:r>
              <a:rPr lang="es-MX" dirty="0" smtClean="0"/>
              <a:t>Si el modelo tiene 90% de precisión</a:t>
            </a:r>
          </a:p>
          <a:p>
            <a:pPr lvl="2"/>
            <a:r>
              <a:rPr lang="es-MX" dirty="0" smtClean="0"/>
              <a:t>¿A cuántas personas con cáncer se les predijo que no tienen cáncer?</a:t>
            </a:r>
          </a:p>
        </p:txBody>
      </p:sp>
    </p:spTree>
    <p:extLst>
      <p:ext uri="{BB962C8B-B14F-4D97-AF65-F5344CB8AC3E}">
        <p14:creationId xmlns:p14="http://schemas.microsoft.com/office/powerpoint/2010/main" val="51106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Términos esenciales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 smtClean="0"/>
              <a:t>TP – True Positive (verdadero positivo)</a:t>
            </a:r>
          </a:p>
          <a:p>
            <a:pPr lvl="1"/>
            <a:r>
              <a:rPr lang="es-MX" dirty="0" smtClean="0"/>
              <a:t>Observaciones correctamente predichas como positivas</a:t>
            </a:r>
          </a:p>
          <a:p>
            <a:r>
              <a:rPr lang="es-MX" dirty="0" smtClean="0"/>
              <a:t>TN – True </a:t>
            </a:r>
            <a:r>
              <a:rPr lang="es-MX" dirty="0" err="1" smtClean="0"/>
              <a:t>Negative</a:t>
            </a:r>
            <a:r>
              <a:rPr lang="es-MX" dirty="0" smtClean="0"/>
              <a:t> (verdadero negativo)</a:t>
            </a:r>
          </a:p>
          <a:p>
            <a:pPr lvl="1"/>
            <a:r>
              <a:rPr lang="es-MX" dirty="0" smtClean="0"/>
              <a:t>Observaciones correctamente predichas como negativas</a:t>
            </a:r>
          </a:p>
          <a:p>
            <a:r>
              <a:rPr lang="es-MX" dirty="0" smtClean="0"/>
              <a:t>FP – False Positive (falso positivo)</a:t>
            </a:r>
          </a:p>
          <a:p>
            <a:pPr lvl="1"/>
            <a:r>
              <a:rPr lang="es-MX" dirty="0" err="1" smtClean="0"/>
              <a:t>Type</a:t>
            </a:r>
            <a:r>
              <a:rPr lang="es-MX" dirty="0" smtClean="0"/>
              <a:t> I Error</a:t>
            </a:r>
          </a:p>
          <a:p>
            <a:pPr lvl="1"/>
            <a:r>
              <a:rPr lang="es-MX" dirty="0" smtClean="0"/>
              <a:t>Observaciones incorrectamente predichas como positivas</a:t>
            </a:r>
          </a:p>
          <a:p>
            <a:r>
              <a:rPr lang="es-MX" dirty="0" smtClean="0"/>
              <a:t>FN – False </a:t>
            </a:r>
            <a:r>
              <a:rPr lang="es-MX" dirty="0" err="1" smtClean="0"/>
              <a:t>Negative</a:t>
            </a:r>
            <a:r>
              <a:rPr lang="es-MX" dirty="0" smtClean="0"/>
              <a:t> (falso negativo)</a:t>
            </a:r>
          </a:p>
          <a:p>
            <a:pPr lvl="1"/>
            <a:r>
              <a:rPr lang="es-MX" dirty="0" err="1" smtClean="0"/>
              <a:t>Type</a:t>
            </a:r>
            <a:r>
              <a:rPr lang="es-MX" dirty="0" smtClean="0"/>
              <a:t> II Error</a:t>
            </a:r>
          </a:p>
          <a:p>
            <a:pPr lvl="1"/>
            <a:r>
              <a:rPr lang="es-MX" dirty="0" smtClean="0"/>
              <a:t>Observaciones incorrectamente predichas como negativas</a:t>
            </a:r>
            <a:endParaRPr lang="es-MX" dirty="0"/>
          </a:p>
        </p:txBody>
      </p:sp>
      <p:pic>
        <p:nvPicPr>
          <p:cNvPr id="1026" name="Picture 2" descr="https://miro.medium.com/v2/resize:fit:619/1*T5mfQqhcn-nB-n7LOiPv6A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68513"/>
            <a:ext cx="5181600" cy="346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72200" y="5734074"/>
            <a:ext cx="46168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800" dirty="0" smtClean="0"/>
              <a:t>Obtenido de https</a:t>
            </a:r>
            <a:r>
              <a:rPr lang="es-MX" sz="800" dirty="0"/>
              <a:t>://neeraj-kumar-vaid.medium.com/statistical-performance-measures-12bad66694b7</a:t>
            </a:r>
          </a:p>
        </p:txBody>
      </p:sp>
    </p:spTree>
    <p:extLst>
      <p:ext uri="{BB962C8B-B14F-4D97-AF65-F5344CB8AC3E}">
        <p14:creationId xmlns:p14="http://schemas.microsoft.com/office/powerpoint/2010/main" val="282088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Matriz de Confusión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smtClean="0"/>
              <a:t>Datos de entrenamiento</a:t>
            </a:r>
          </a:p>
          <a:p>
            <a:pPr lvl="1"/>
            <a:r>
              <a:rPr lang="es-MX" dirty="0" smtClean="0"/>
              <a:t>223 benignos</a:t>
            </a:r>
          </a:p>
          <a:p>
            <a:pPr lvl="1"/>
            <a:r>
              <a:rPr lang="es-MX" dirty="0" smtClean="0"/>
              <a:t>119 malignos</a:t>
            </a:r>
          </a:p>
          <a:p>
            <a:r>
              <a:rPr lang="es-MX" dirty="0" smtClean="0"/>
              <a:t>Predicción</a:t>
            </a:r>
          </a:p>
          <a:p>
            <a:pPr lvl="1"/>
            <a:r>
              <a:rPr lang="es-MX" dirty="0"/>
              <a:t>De los 119 </a:t>
            </a:r>
            <a:r>
              <a:rPr lang="es-MX" dirty="0" smtClean="0"/>
              <a:t>malignos</a:t>
            </a:r>
            <a:endParaRPr lang="es-MX" dirty="0"/>
          </a:p>
          <a:p>
            <a:pPr lvl="2"/>
            <a:r>
              <a:rPr lang="es-MX" dirty="0"/>
              <a:t>5 </a:t>
            </a:r>
            <a:r>
              <a:rPr lang="es-MX" dirty="0" smtClean="0"/>
              <a:t>benignos</a:t>
            </a:r>
            <a:endParaRPr lang="es-MX" dirty="0"/>
          </a:p>
          <a:p>
            <a:pPr lvl="2"/>
            <a:r>
              <a:rPr lang="es-MX" dirty="0"/>
              <a:t>115 </a:t>
            </a:r>
            <a:r>
              <a:rPr lang="es-MX" dirty="0" smtClean="0"/>
              <a:t>malignos</a:t>
            </a:r>
            <a:endParaRPr lang="es-MX" dirty="0"/>
          </a:p>
          <a:p>
            <a:pPr lvl="1"/>
            <a:r>
              <a:rPr lang="es-MX" dirty="0" smtClean="0"/>
              <a:t>De los 223 benignos</a:t>
            </a:r>
          </a:p>
          <a:p>
            <a:pPr lvl="2"/>
            <a:r>
              <a:rPr lang="es-MX" dirty="0" smtClean="0"/>
              <a:t>212 benignos</a:t>
            </a:r>
          </a:p>
          <a:p>
            <a:pPr lvl="2"/>
            <a:r>
              <a:rPr lang="es-MX" dirty="0" smtClean="0"/>
              <a:t>11 malignos</a:t>
            </a:r>
          </a:p>
          <a:p>
            <a:pPr lvl="2"/>
            <a:endParaRPr lang="es-MX" dirty="0"/>
          </a:p>
        </p:txBody>
      </p:sp>
      <p:graphicFrame>
        <p:nvGraphicFramePr>
          <p:cNvPr id="20" name="Content Placeholder 1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19322846"/>
              </p:ext>
            </p:extLst>
          </p:nvPr>
        </p:nvGraphicFramePr>
        <p:xfrm>
          <a:off x="61722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115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11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212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7368983" y="3218329"/>
            <a:ext cx="543600" cy="27350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angle 15"/>
          <p:cNvSpPr/>
          <p:nvPr/>
        </p:nvSpPr>
        <p:spPr>
          <a:xfrm>
            <a:off x="8695760" y="4545105"/>
            <a:ext cx="543600" cy="27350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angle 16"/>
          <p:cNvSpPr/>
          <p:nvPr/>
        </p:nvSpPr>
        <p:spPr>
          <a:xfrm>
            <a:off x="8695760" y="3218329"/>
            <a:ext cx="543600" cy="27350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angle 17"/>
          <p:cNvSpPr/>
          <p:nvPr/>
        </p:nvSpPr>
        <p:spPr>
          <a:xfrm>
            <a:off x="7368983" y="4545104"/>
            <a:ext cx="543600" cy="27350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002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Más allá de la precisión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Sensitivity – </a:t>
                </a:r>
                <a:r>
                  <a:rPr lang="es-MX" dirty="0" err="1" smtClean="0"/>
                  <a:t>Recall</a:t>
                </a:r>
                <a:r>
                  <a:rPr lang="es-MX" dirty="0"/>
                  <a:t> </a:t>
                </a:r>
                <a:r>
                  <a:rPr lang="es-MX" dirty="0" smtClean="0"/>
                  <a:t>(sensibilidad)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Proporción de casos positivos que fueron correctamente predichos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sensitivity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sensitivity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115+5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=95.83%</m:t>
                      </m:r>
                    </m:oMath>
                  </m:oMathPara>
                </a14:m>
                <a:endParaRPr lang="es-MX" dirty="0" smtClean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En diagnósticos médicos, la sensibilidad suele ser muy importante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Es crucial identificar cáncer, incluso si algunas personas sanas son </a:t>
                </a:r>
                <a:r>
                  <a:rPr lang="es-MX" dirty="0" err="1" smtClean="0"/>
                  <a:t>maldiagnosticadas</a:t>
                </a:r>
                <a:endParaRPr lang="es-MX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 t="-1120" r="-129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1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11515532"/>
              </p:ext>
            </p:extLst>
          </p:nvPr>
        </p:nvGraphicFramePr>
        <p:xfrm>
          <a:off x="61722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115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11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212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7028329" y="2644588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893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Más allá de la precisión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Specificity (especificidad)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Proporción de casos negativos que fueron correctamente predichos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212+11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=95.07%</m:t>
                      </m:r>
                    </m:oMath>
                  </m:oMathPara>
                </a14:m>
                <a:endParaRPr lang="es-MX" dirty="0" smtClean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MX" dirty="0" smtClean="0"/>
                  <a:t>En sistemas de seguridad biométrica (retina, cara, huella, etc.) se necesita una alta especificidad para prevenir accesos no autorizados.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882" t="-112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13"/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3332400" cy="333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/>
                <a:gridCol w="3708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True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6000">
                <a:tc rowSpan="2"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Predicted</a:t>
                      </a:r>
                      <a:r>
                        <a:rPr lang="es-MX" dirty="0" smtClean="0"/>
                        <a:t> </a:t>
                      </a:r>
                      <a:r>
                        <a:rPr lang="es-MX" dirty="0" err="1" smtClean="0"/>
                        <a:t>Class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Positive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TP</a:t>
                      </a:r>
                    </a:p>
                    <a:p>
                      <a:pPr algn="ctr"/>
                      <a:r>
                        <a:rPr lang="es-MX" dirty="0" smtClean="0"/>
                        <a:t>115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FP</a:t>
                      </a:r>
                    </a:p>
                    <a:p>
                      <a:pPr algn="ctr"/>
                      <a:r>
                        <a:rPr lang="es-MX" dirty="0" smtClean="0"/>
                        <a:t>11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296000">
                <a:tc vMerge="1"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 smtClean="0"/>
                        <a:t>Negative</a:t>
                      </a:r>
                      <a:endParaRPr lang="es-MX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FN</a:t>
                      </a:r>
                    </a:p>
                    <a:p>
                      <a:pPr algn="ctr"/>
                      <a:r>
                        <a:rPr lang="es-MX" dirty="0" smtClean="0"/>
                        <a:t>5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TN</a:t>
                      </a:r>
                    </a:p>
                    <a:p>
                      <a:pPr algn="ctr"/>
                      <a:r>
                        <a:rPr lang="es-MX" dirty="0" smtClean="0"/>
                        <a:t>212</a:t>
                      </a:r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8337176" y="2626659"/>
            <a:ext cx="1084730" cy="238461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35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ADABEED6-09C9-4AE2-9F08-7AEC7F0860E3}" vid="{A1F4DC20-9B25-46BF-AF94-F6D2612710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256</TotalTime>
  <Words>1174</Words>
  <Application>Microsoft Office PowerPoint</Application>
  <PresentationFormat>Widescreen</PresentationFormat>
  <Paragraphs>397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Default Theme</vt:lpstr>
      <vt:lpstr>Office Theme</vt:lpstr>
      <vt:lpstr>PowerPoint Presentation</vt:lpstr>
      <vt:lpstr>Objetivos</vt:lpstr>
      <vt:lpstr>Caso de estudio</vt:lpstr>
      <vt:lpstr>Calidad del modelo</vt:lpstr>
      <vt:lpstr>Limitaciones</vt:lpstr>
      <vt:lpstr>Términos esenciales</vt:lpstr>
      <vt:lpstr>Matriz de Confusión</vt:lpstr>
      <vt:lpstr>Más allá de la precisión</vt:lpstr>
      <vt:lpstr>Más allá de la precisión</vt:lpstr>
      <vt:lpstr>Más allá de la precisión</vt:lpstr>
      <vt:lpstr>Más allá de la precisión</vt:lpstr>
      <vt:lpstr>Cambiando el umbral</vt:lpstr>
      <vt:lpstr>Cambiando el umbral</vt:lpstr>
      <vt:lpstr>Cambiando el umbral</vt:lpstr>
      <vt:lpstr>Cambiando el umbral</vt:lpstr>
      <vt:lpstr>Cambiando el umbral</vt:lpstr>
      <vt:lpstr>Variación total del umbral</vt:lpstr>
      <vt:lpstr>PowerPoint Presentation</vt:lpstr>
      <vt:lpstr>¿Cómo cuantificamos la curva ROC?</vt:lpstr>
      <vt:lpstr>¿Qué pasa si repito mi experimento?</vt:lpstr>
      <vt:lpstr>La metodología del subconjunto de validación</vt:lpstr>
      <vt:lpstr>Leave-One-Out Cross-Validation (LOOCV)</vt:lpstr>
      <vt:lpstr>Leave-One-Out Cross-Validation (LOOCV)</vt:lpstr>
      <vt:lpstr>k-Fold Cross-Validation</vt:lpstr>
      <vt:lpstr>k-Fold Cross-Validation</vt:lpstr>
      <vt:lpstr>Objetivo de la validación cruzada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Martínez Torteya</dc:creator>
  <cp:lastModifiedBy>Antonio Martínez Torteya</cp:lastModifiedBy>
  <cp:revision>65</cp:revision>
  <dcterms:created xsi:type="dcterms:W3CDTF">2023-09-14T05:38:41Z</dcterms:created>
  <dcterms:modified xsi:type="dcterms:W3CDTF">2023-09-14T09:55:14Z</dcterms:modified>
</cp:coreProperties>
</file>